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77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57" r:id="rId13"/>
    <p:sldId id="258" r:id="rId14"/>
    <p:sldId id="259" r:id="rId15"/>
    <p:sldId id="275" r:id="rId16"/>
    <p:sldId id="276" r:id="rId17"/>
    <p:sldId id="260" r:id="rId18"/>
    <p:sldId id="261" r:id="rId19"/>
    <p:sldId id="262" r:id="rId20"/>
    <p:sldId id="263" r:id="rId21"/>
    <p:sldId id="264" r:id="rId22"/>
    <p:sldId id="265" r:id="rId23"/>
    <p:sldId id="268" r:id="rId24"/>
    <p:sldId id="269" r:id="rId25"/>
    <p:sldId id="270" r:id="rId26"/>
    <p:sldId id="266" r:id="rId27"/>
    <p:sldId id="267" r:id="rId28"/>
    <p:sldId id="271" r:id="rId29"/>
    <p:sldId id="272" r:id="rId30"/>
    <p:sldId id="273" r:id="rId31"/>
    <p:sldId id="274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>
      <p:cViewPr>
        <p:scale>
          <a:sx n="127" d="100"/>
          <a:sy n="127" d="100"/>
        </p:scale>
        <p:origin x="1104" y="-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8" Type="http://schemas.openxmlformats.org/officeDocument/2006/relationships/image" Target="../media/image16.tiff"/><Relationship Id="rId9" Type="http://schemas.openxmlformats.org/officeDocument/2006/relationships/image" Target="../media/image17.tiff"/><Relationship Id="rId10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EE207 </a:t>
            </a:r>
            <a:r>
              <a:rPr lang="en-US" dirty="0" smtClean="0"/>
              <a:t>P-N Junction Diode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S. </a:t>
            </a:r>
            <a:r>
              <a:rPr lang="en-US" dirty="0" err="1" smtClean="0"/>
              <a:t>Lodha</a:t>
            </a:r>
            <a:endParaRPr lang="en-IN" dirty="0" smtClean="0"/>
          </a:p>
          <a:p>
            <a:r>
              <a:rPr lang="en-US" sz="2400" i="1" dirty="0" smtClean="0"/>
              <a:t>From: R. </a:t>
            </a:r>
            <a:r>
              <a:rPr lang="en-US" sz="2400" i="1" dirty="0" err="1" smtClean="0"/>
              <a:t>Pierret</a:t>
            </a:r>
            <a:r>
              <a:rPr lang="en-US" sz="2400" i="1" dirty="0" smtClean="0"/>
              <a:t>, Semiconductor Device Fundamentals</a:t>
            </a:r>
            <a:endParaRPr lang="en-IN" sz="24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0" y="274638"/>
            <a:ext cx="4572000" cy="1143000"/>
          </a:xfrm>
        </p:spPr>
        <p:txBody>
          <a:bodyPr/>
          <a:lstStyle/>
          <a:p>
            <a:r>
              <a:rPr lang="en-US" smtClean="0"/>
              <a:t>Electrostatics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525963"/>
          </a:xfrm>
        </p:spPr>
        <p:txBody>
          <a:bodyPr/>
          <a:lstStyle/>
          <a:p>
            <a:r>
              <a:rPr lang="en-US" dirty="0" smtClean="0"/>
              <a:t>Depletion width, electric field and potential drop increase if V</a:t>
            </a:r>
            <a:r>
              <a:rPr lang="en-US" baseline="-25000" dirty="0" smtClean="0"/>
              <a:t>A</a:t>
            </a:r>
            <a:r>
              <a:rPr lang="en-US" dirty="0" smtClean="0"/>
              <a:t>&lt;0 and decrease if V</a:t>
            </a:r>
            <a:r>
              <a:rPr lang="en-US" baseline="-25000" dirty="0" smtClean="0"/>
              <a:t>A</a:t>
            </a:r>
            <a:r>
              <a:rPr lang="en-US" dirty="0" smtClean="0"/>
              <a:t>&gt;0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2796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 diagrams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525963"/>
          </a:xfrm>
        </p:spPr>
        <p:txBody>
          <a:bodyPr/>
          <a:lstStyle/>
          <a:p>
            <a:r>
              <a:rPr lang="en-US" dirty="0" smtClean="0"/>
              <a:t>Forward bias (V</a:t>
            </a:r>
            <a:r>
              <a:rPr lang="en-US" baseline="-25000" dirty="0" smtClean="0"/>
              <a:t>A</a:t>
            </a:r>
            <a:r>
              <a:rPr lang="en-US" dirty="0" smtClean="0"/>
              <a:t>&gt;0</a:t>
            </a:r>
          </a:p>
          <a:p>
            <a:r>
              <a:rPr lang="en-US" dirty="0" smtClean="0"/>
              <a:t>Reverse bias (V</a:t>
            </a:r>
            <a:r>
              <a:rPr lang="en-US" baseline="-25000" dirty="0" smtClean="0"/>
              <a:t>A</a:t>
            </a:r>
            <a:r>
              <a:rPr lang="en-US" dirty="0" smtClean="0"/>
              <a:t>&gt;0)</a:t>
            </a:r>
          </a:p>
          <a:p>
            <a:r>
              <a:rPr lang="en-US" dirty="0" smtClean="0"/>
              <a:t>Quasi-</a:t>
            </a:r>
            <a:r>
              <a:rPr lang="en-US" dirty="0" err="1" smtClean="0"/>
              <a:t>fermi</a:t>
            </a:r>
            <a:r>
              <a:rPr lang="en-US" dirty="0" smtClean="0"/>
              <a:t> levels not drawn in depletion region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6" y="1143000"/>
            <a:ext cx="3587871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36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0"/>
            <a:ext cx="4800600" cy="8382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Current flow (Band diagrams)</a:t>
            </a:r>
            <a:endParaRPr lang="en-IN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0"/>
            <a:ext cx="366712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0"/>
            <a:ext cx="33623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3552825"/>
            <a:ext cx="3438525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 rot="5400000" flipH="1" flipV="1">
            <a:off x="4305300" y="2247900"/>
            <a:ext cx="914400" cy="838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6200000" flipH="1">
            <a:off x="4343400" y="3505200"/>
            <a:ext cx="914400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62800" y="2133600"/>
            <a:ext cx="1981200" cy="1171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Connector 12"/>
          <p:cNvCxnSpPr/>
          <p:nvPr/>
        </p:nvCxnSpPr>
        <p:spPr>
          <a:xfrm>
            <a:off x="5105400" y="3429000"/>
            <a:ext cx="4038600" cy="158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2000" y="4343400"/>
            <a:ext cx="2152650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ctangle 14"/>
          <p:cNvSpPr/>
          <p:nvPr/>
        </p:nvSpPr>
        <p:spPr>
          <a:xfrm>
            <a:off x="5334000" y="2057400"/>
            <a:ext cx="5334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8001000" y="6324600"/>
            <a:ext cx="9906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Circuit Picture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400"/>
            <a:ext cx="8382000" cy="990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Net current is constant, </a:t>
            </a:r>
            <a:r>
              <a:rPr lang="en-US" dirty="0" err="1" smtClean="0"/>
              <a:t>Jn</a:t>
            </a:r>
            <a:r>
              <a:rPr lang="en-US" dirty="0" smtClean="0"/>
              <a:t>(x) and </a:t>
            </a:r>
            <a:r>
              <a:rPr lang="en-US" dirty="0" err="1" smtClean="0"/>
              <a:t>Jp</a:t>
            </a:r>
            <a:r>
              <a:rPr lang="en-US" dirty="0" smtClean="0"/>
              <a:t>(x) vary with x</a:t>
            </a:r>
          </a:p>
          <a:p>
            <a:r>
              <a:rPr lang="en-US" dirty="0" smtClean="0"/>
              <a:t>Steady state, </a:t>
            </a:r>
            <a:r>
              <a:rPr lang="en-US" dirty="0" err="1" smtClean="0"/>
              <a:t>dn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= </a:t>
            </a:r>
            <a:r>
              <a:rPr lang="en-US" dirty="0" err="1" smtClean="0"/>
              <a:t>dp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=0</a:t>
            </a:r>
            <a:endParaRPr lang="en-IN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371600"/>
            <a:ext cx="6971641" cy="383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3124200" y="2971800"/>
            <a:ext cx="5334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505200" y="3352800"/>
            <a:ext cx="9144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3657600" y="3505200"/>
            <a:ext cx="9144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5410200" y="2133600"/>
            <a:ext cx="9144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6019800" y="2133600"/>
            <a:ext cx="9144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and carrier densities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066800"/>
            <a:ext cx="378142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143000"/>
            <a:ext cx="306705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3810000"/>
            <a:ext cx="32575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2362200" y="3810000"/>
            <a:ext cx="9906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648200" y="5181600"/>
            <a:ext cx="685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2971800" y="35052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Forward Bias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71800" y="648866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Reverse Bias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0"/>
            <a:ext cx="5497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9062"/>
            <a:ext cx="5740251" cy="676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9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0"/>
            <a:ext cx="4114800" cy="838200"/>
          </a:xfrm>
        </p:spPr>
        <p:txBody>
          <a:bodyPr/>
          <a:lstStyle/>
          <a:p>
            <a:r>
              <a:rPr lang="en-US" dirty="0" smtClean="0"/>
              <a:t>Experimental I-V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990600"/>
            <a:ext cx="4419600" cy="5334000"/>
          </a:xfrm>
        </p:spPr>
        <p:txBody>
          <a:bodyPr/>
          <a:lstStyle/>
          <a:p>
            <a:r>
              <a:rPr lang="en-US" dirty="0" smtClean="0"/>
              <a:t>Break down at high RB</a:t>
            </a:r>
          </a:p>
          <a:p>
            <a:r>
              <a:rPr lang="en-US" dirty="0" smtClean="0"/>
              <a:t>Higher than expected currents at low FB and RB</a:t>
            </a:r>
          </a:p>
          <a:p>
            <a:r>
              <a:rPr lang="en-US" dirty="0" smtClean="0"/>
              <a:t>Non-saturating RB current</a:t>
            </a:r>
          </a:p>
          <a:p>
            <a:r>
              <a:rPr lang="en-US" dirty="0" smtClean="0"/>
              <a:t>Slope decreases at high FB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4752975" cy="630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Avalanche Breakdown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9600"/>
            <a:ext cx="8229600" cy="17065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Lower doping gives higher VBR</a:t>
            </a:r>
          </a:p>
          <a:p>
            <a:r>
              <a:rPr lang="en-US" dirty="0" smtClean="0"/>
              <a:t>Larger </a:t>
            </a:r>
            <a:r>
              <a:rPr lang="en-US" dirty="0" err="1" smtClean="0"/>
              <a:t>bandgap</a:t>
            </a:r>
            <a:r>
              <a:rPr lang="en-US" dirty="0" smtClean="0"/>
              <a:t> gives higher VBR</a:t>
            </a:r>
          </a:p>
          <a:p>
            <a:r>
              <a:rPr lang="en-US" dirty="0" smtClean="0"/>
              <a:t>Higher T requires higher VBR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38200"/>
            <a:ext cx="4003334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66228" y="685800"/>
            <a:ext cx="5277772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Zener</a:t>
            </a:r>
            <a:r>
              <a:rPr lang="en-US" dirty="0" smtClean="0"/>
              <a:t> Breakdown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24400"/>
            <a:ext cx="8153400" cy="14017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Higher reverse bias V increases number of electrons and available states</a:t>
            </a:r>
          </a:p>
          <a:p>
            <a:r>
              <a:rPr lang="en-US" dirty="0" smtClean="0"/>
              <a:t>Higher doping decreases tunneling width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371600"/>
            <a:ext cx="4164836" cy="30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274638"/>
            <a:ext cx="4800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P-n Junction Equilibrium Band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526"/>
            <a:ext cx="449108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48200" y="2819400"/>
            <a:ext cx="5124157" cy="2057400"/>
          </a:xfrm>
        </p:spPr>
        <p:txBody>
          <a:bodyPr>
            <a:normAutofit/>
          </a:bodyPr>
          <a:lstStyle/>
          <a:p>
            <a:r>
              <a:rPr lang="en-US" smtClean="0"/>
              <a:t>At equilibrium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3535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0"/>
            <a:ext cx="4267200" cy="1143000"/>
          </a:xfrm>
        </p:spPr>
        <p:txBody>
          <a:bodyPr/>
          <a:lstStyle/>
          <a:p>
            <a:r>
              <a:rPr lang="en-US" dirty="0" smtClean="0"/>
              <a:t>R-G current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78486"/>
            <a:ext cx="8229600" cy="868363"/>
          </a:xfrm>
        </p:spPr>
        <p:txBody>
          <a:bodyPr/>
          <a:lstStyle/>
          <a:p>
            <a:r>
              <a:rPr lang="en-US" dirty="0" smtClean="0"/>
              <a:t>Note dependence on W (RB) and n</a:t>
            </a:r>
            <a:r>
              <a:rPr lang="en-US" baseline="-25000" dirty="0" smtClean="0"/>
              <a:t>i</a:t>
            </a:r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19200"/>
            <a:ext cx="3743325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1143000"/>
            <a:ext cx="305752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4267199"/>
            <a:ext cx="5092951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838200"/>
          </a:xfrm>
        </p:spPr>
        <p:txBody>
          <a:bodyPr/>
          <a:lstStyle/>
          <a:p>
            <a:r>
              <a:rPr lang="en-US" dirty="0" smtClean="0"/>
              <a:t>Series Resistance</a:t>
            </a: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609600"/>
            <a:ext cx="565785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5791200"/>
            <a:ext cx="4595446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High Level Injection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447800"/>
            <a:ext cx="4191000" cy="4678363"/>
          </a:xfrm>
        </p:spPr>
        <p:txBody>
          <a:bodyPr>
            <a:normAutofit/>
          </a:bodyPr>
          <a:lstStyle/>
          <a:p>
            <a:r>
              <a:rPr lang="en-US" dirty="0" smtClean="0"/>
              <a:t>Typically not seen, since Rs effect kicks in much before HLI sets in</a:t>
            </a:r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990600"/>
            <a:ext cx="3357125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Reverse-bias admittance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57800"/>
            <a:ext cx="8229600" cy="8683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 is approx zero</a:t>
            </a:r>
          </a:p>
          <a:p>
            <a:r>
              <a:rPr lang="en-US" dirty="0" smtClean="0"/>
              <a:t>Variable capacitance in reverse bias due to majority carriers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5876925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1676400"/>
            <a:ext cx="2308371" cy="180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274638"/>
            <a:ext cx="4495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Transient off response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2133600"/>
            <a:ext cx="4724400" cy="3992563"/>
          </a:xfrm>
        </p:spPr>
        <p:txBody>
          <a:bodyPr/>
          <a:lstStyle/>
          <a:p>
            <a:r>
              <a:rPr lang="en-US" dirty="0" smtClean="0"/>
              <a:t>Current flips to large –</a:t>
            </a:r>
            <a:r>
              <a:rPr lang="en-US" dirty="0" err="1" smtClean="0"/>
              <a:t>ve</a:t>
            </a:r>
            <a:r>
              <a:rPr lang="en-US" dirty="0" smtClean="0"/>
              <a:t> current</a:t>
            </a:r>
          </a:p>
          <a:p>
            <a:r>
              <a:rPr lang="en-US" dirty="0" smtClean="0"/>
              <a:t>Storage time is most important</a:t>
            </a:r>
          </a:p>
          <a:p>
            <a:pPr lvl="1"/>
            <a:r>
              <a:rPr lang="en-US" dirty="0" smtClean="0"/>
              <a:t>Depends on I</a:t>
            </a:r>
            <a:r>
              <a:rPr lang="en-US" baseline="-25000" dirty="0" smtClean="0"/>
              <a:t>F</a:t>
            </a:r>
            <a:r>
              <a:rPr lang="en-US" dirty="0" smtClean="0"/>
              <a:t>, I</a:t>
            </a:r>
            <a:r>
              <a:rPr lang="en-US" baseline="-25000" dirty="0" smtClean="0"/>
              <a:t>R</a:t>
            </a:r>
            <a:r>
              <a:rPr lang="en-US" dirty="0" smtClean="0"/>
              <a:t>, </a:t>
            </a:r>
            <a:r>
              <a:rPr lang="en-US" dirty="0" err="1" smtClean="0"/>
              <a:t>τ</a:t>
            </a:r>
            <a:r>
              <a:rPr lang="en-US" baseline="-25000" dirty="0" err="1" smtClean="0"/>
              <a:t>p</a:t>
            </a:r>
            <a:endParaRPr lang="en-IN" baseline="-250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"/>
            <a:ext cx="3475186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876800"/>
            <a:ext cx="41719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062" y="62524"/>
            <a:ext cx="8229600" cy="944562"/>
          </a:xfrm>
        </p:spPr>
        <p:txBody>
          <a:bodyPr/>
          <a:lstStyle/>
          <a:p>
            <a:r>
              <a:rPr lang="en-US" dirty="0" smtClean="0"/>
              <a:t>Transient-off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229600" cy="10207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Excess Minority charge is removed through recombination (limited by </a:t>
            </a:r>
            <a:r>
              <a:rPr lang="en-US" dirty="0" err="1" smtClean="0"/>
              <a:t>τ</a:t>
            </a:r>
            <a:r>
              <a:rPr lang="en-US" baseline="-25000" dirty="0" err="1" smtClean="0"/>
              <a:t>p</a:t>
            </a:r>
            <a:r>
              <a:rPr lang="en-US" dirty="0" smtClean="0"/>
              <a:t>) or current flowing out (limited by I</a:t>
            </a:r>
            <a:r>
              <a:rPr lang="en-US" baseline="-25000" dirty="0" smtClean="0"/>
              <a:t>R</a:t>
            </a:r>
            <a:r>
              <a:rPr lang="en-US" dirty="0" smtClean="0"/>
              <a:t>)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804864"/>
            <a:ext cx="5334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Optoelectronic diodes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0"/>
            <a:ext cx="8229600" cy="792163"/>
          </a:xfrm>
        </p:spPr>
        <p:txBody>
          <a:bodyPr/>
          <a:lstStyle/>
          <a:p>
            <a:r>
              <a:rPr lang="en-US" dirty="0" smtClean="0"/>
              <a:t>Wavelength (um)=1.24/E</a:t>
            </a:r>
            <a:r>
              <a:rPr lang="en-US" baseline="-25000" dirty="0" smtClean="0"/>
              <a:t>G</a:t>
            </a:r>
            <a:r>
              <a:rPr lang="en-US" dirty="0" smtClean="0"/>
              <a:t>(</a:t>
            </a:r>
            <a:r>
              <a:rPr lang="en-US" dirty="0" err="1" smtClean="0"/>
              <a:t>eV</a:t>
            </a:r>
            <a:r>
              <a:rPr lang="en-US" dirty="0" smtClean="0"/>
              <a:t>)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84659">
            <a:off x="1447800" y="1447800"/>
            <a:ext cx="6702804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1143000"/>
          </a:xfrm>
        </p:spPr>
        <p:txBody>
          <a:bodyPr/>
          <a:lstStyle/>
          <a:p>
            <a:r>
              <a:rPr lang="en-US" dirty="0" smtClean="0"/>
              <a:t>PN </a:t>
            </a:r>
            <a:r>
              <a:rPr lang="en-US" dirty="0" err="1" smtClean="0"/>
              <a:t>jn</a:t>
            </a:r>
            <a:r>
              <a:rPr lang="en-US" dirty="0" smtClean="0"/>
              <a:t> photodiode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562600"/>
            <a:ext cx="8229600" cy="715963"/>
          </a:xfrm>
        </p:spPr>
        <p:txBody>
          <a:bodyPr/>
          <a:lstStyle/>
          <a:p>
            <a:r>
              <a:rPr lang="en-US" dirty="0" smtClean="0"/>
              <a:t>Generation of reverse current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71600"/>
            <a:ext cx="59055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24475" y="3733800"/>
            <a:ext cx="3819525" cy="279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838200"/>
            <a:ext cx="350520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</a:t>
            </a:r>
            <a:r>
              <a:rPr lang="en-US" dirty="0" err="1" smtClean="0"/>
              <a:t>i</a:t>
            </a:r>
            <a:r>
              <a:rPr lang="en-US" dirty="0" smtClean="0"/>
              <a:t>-n photodiode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905000"/>
            <a:ext cx="3810000" cy="4221163"/>
          </a:xfrm>
        </p:spPr>
        <p:txBody>
          <a:bodyPr/>
          <a:lstStyle/>
          <a:p>
            <a:r>
              <a:rPr lang="en-US" dirty="0" err="1" smtClean="0"/>
              <a:t>Fmax</a:t>
            </a:r>
            <a:r>
              <a:rPr lang="en-US" dirty="0" smtClean="0"/>
              <a:t> high (~GHz) since carriers are quickly swept away by e-field</a:t>
            </a:r>
          </a:p>
          <a:p>
            <a:r>
              <a:rPr lang="en-US" dirty="0" smtClean="0"/>
              <a:t>Response tuned by width of </a:t>
            </a:r>
            <a:r>
              <a:rPr lang="en-US" dirty="0" err="1" smtClean="0"/>
              <a:t>i</a:t>
            </a:r>
            <a:r>
              <a:rPr lang="en-US" dirty="0" smtClean="0"/>
              <a:t>-layer</a:t>
            </a: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219200"/>
            <a:ext cx="3543300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cells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10200"/>
            <a:ext cx="8229600" cy="71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Energy loss and cost are the main drivers of solar technology (price / watt)</a:t>
            </a:r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1219200"/>
            <a:ext cx="3624567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4323" y="2438400"/>
            <a:ext cx="348898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199" y="3352800"/>
            <a:ext cx="257694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0" y="274638"/>
            <a:ext cx="4572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P-n Junction Electrostatic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2642" y="2971801"/>
            <a:ext cx="5124157" cy="2057400"/>
          </a:xfrm>
        </p:spPr>
        <p:txBody>
          <a:bodyPr>
            <a:normAutofit/>
          </a:bodyPr>
          <a:lstStyle/>
          <a:p>
            <a:r>
              <a:rPr lang="en-US" dirty="0" smtClean="0"/>
              <a:t>At equilibrium</a:t>
            </a:r>
          </a:p>
          <a:p>
            <a:r>
              <a:rPr lang="en-US" dirty="0" smtClean="0"/>
              <a:t>Built-in potential, electric field and charge density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-35490"/>
            <a:ext cx="3334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9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8229600" cy="20113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Band-band recombination in forward bias</a:t>
            </a:r>
          </a:p>
          <a:p>
            <a:r>
              <a:rPr lang="en-US" dirty="0" smtClean="0"/>
              <a:t>Three requirements:</a:t>
            </a:r>
          </a:p>
          <a:p>
            <a:pPr lvl="1"/>
            <a:r>
              <a:rPr lang="en-US" dirty="0" smtClean="0"/>
              <a:t>Direct Band gap</a:t>
            </a:r>
          </a:p>
          <a:p>
            <a:pPr lvl="1"/>
            <a:r>
              <a:rPr lang="en-US" dirty="0" smtClean="0"/>
              <a:t>1.77 </a:t>
            </a:r>
            <a:r>
              <a:rPr lang="en-US" dirty="0" err="1" smtClean="0"/>
              <a:t>eV</a:t>
            </a:r>
            <a:r>
              <a:rPr lang="en-US" dirty="0" smtClean="0"/>
              <a:t>&lt; EG &lt; 3.1 </a:t>
            </a:r>
            <a:r>
              <a:rPr lang="en-US" dirty="0" err="1" smtClean="0"/>
              <a:t>eV</a:t>
            </a:r>
            <a:endParaRPr lang="en-US" dirty="0" smtClean="0"/>
          </a:p>
          <a:p>
            <a:pPr lvl="1"/>
            <a:r>
              <a:rPr lang="en-US" dirty="0" smtClean="0"/>
              <a:t>Ability to form </a:t>
            </a:r>
            <a:r>
              <a:rPr lang="en-US" dirty="0" err="1" smtClean="0"/>
              <a:t>pn</a:t>
            </a:r>
            <a:r>
              <a:rPr lang="en-US" dirty="0" smtClean="0"/>
              <a:t> junctions</a:t>
            </a:r>
          </a:p>
          <a:p>
            <a:pPr lvl="1">
              <a:buNone/>
            </a:pPr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066800"/>
            <a:ext cx="5410354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Commercial LEDs</a:t>
            </a:r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0"/>
            <a:ext cx="504825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63993" y="1371600"/>
            <a:ext cx="4280007" cy="365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potential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876800"/>
            <a:ext cx="2133600" cy="104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28" y="1661319"/>
            <a:ext cx="4352144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065859"/>
            <a:ext cx="3135078" cy="1153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83927"/>
          <a:stretch/>
        </p:blipFill>
        <p:spPr>
          <a:xfrm>
            <a:off x="4572000" y="2895600"/>
            <a:ext cx="4301572" cy="142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4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22" y="685800"/>
            <a:ext cx="4622800" cy="513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778" y="-43558"/>
            <a:ext cx="8229600" cy="1143000"/>
          </a:xfrm>
        </p:spPr>
        <p:txBody>
          <a:bodyPr/>
          <a:lstStyle/>
          <a:p>
            <a:r>
              <a:rPr lang="en-US" dirty="0" smtClean="0"/>
              <a:t>Depletion Approximation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778" y="5913437"/>
            <a:ext cx="5943600" cy="9445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Simpler solution to </a:t>
            </a:r>
            <a:r>
              <a:rPr lang="en-US" smtClean="0"/>
              <a:t>Poisson’s equation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178" y="947917"/>
            <a:ext cx="3403600" cy="622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108" y="1794499"/>
            <a:ext cx="3937000" cy="87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0111" y="2895081"/>
            <a:ext cx="4693889" cy="2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80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-75254"/>
            <a:ext cx="6096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Quantitative electrostatics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8958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067746"/>
            <a:ext cx="3543300" cy="9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170" y="2105275"/>
            <a:ext cx="39116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170" y="3710292"/>
            <a:ext cx="3619500" cy="55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2990263"/>
            <a:ext cx="3822700" cy="66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2170" y="4526256"/>
            <a:ext cx="3568700" cy="1003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9250" y="5529556"/>
            <a:ext cx="3581400" cy="66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083" y="6147985"/>
            <a:ext cx="3886200" cy="4953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3962400" y="914400"/>
            <a:ext cx="3619500" cy="11058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000500" y="2097554"/>
            <a:ext cx="3860800" cy="20985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078962" y="4467746"/>
            <a:ext cx="4074438" cy="21755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0590" y="5027906"/>
            <a:ext cx="17018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15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</a:t>
            </a:r>
            <a:r>
              <a:rPr lang="en-US" baseline="-25000" dirty="0" err="1" smtClean="0"/>
              <a:t>n</a:t>
            </a:r>
            <a:r>
              <a:rPr lang="en-US" dirty="0" smtClean="0"/>
              <a:t>,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p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463" y="5130038"/>
            <a:ext cx="8229600" cy="1630363"/>
          </a:xfrm>
        </p:spPr>
        <p:txBody>
          <a:bodyPr/>
          <a:lstStyle/>
          <a:p>
            <a:r>
              <a:rPr lang="en-US" dirty="0" smtClean="0"/>
              <a:t>Continuity of E and V at x=0</a:t>
            </a:r>
          </a:p>
          <a:p>
            <a:pPr lvl="1"/>
            <a:r>
              <a:rPr lang="en-US" dirty="0" smtClean="0"/>
              <a:t>No sheet charge or dipole at x=0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2045406"/>
            <a:ext cx="1619473" cy="469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41824"/>
            <a:ext cx="2669670" cy="920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956" y="1720848"/>
            <a:ext cx="3826258" cy="17081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005" y="3575049"/>
            <a:ext cx="3795751" cy="90093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19913" y="1592404"/>
            <a:ext cx="3087957" cy="25985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343400" y="1303478"/>
            <a:ext cx="4190999" cy="35733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657600" y="2895600"/>
            <a:ext cx="533399" cy="278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0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Applied voltage V</a:t>
            </a:r>
            <a:r>
              <a:rPr lang="en-US" baseline="-25000" dirty="0" smtClean="0"/>
              <a:t>A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249363"/>
          </a:xfrm>
        </p:spPr>
        <p:txBody>
          <a:bodyPr/>
          <a:lstStyle/>
          <a:p>
            <a:r>
              <a:rPr lang="en-US" dirty="0" smtClean="0"/>
              <a:t>Under low level injection and low R </a:t>
            </a:r>
            <a:r>
              <a:rPr lang="en-US" dirty="0" err="1" smtClean="0"/>
              <a:t>Ohmic</a:t>
            </a:r>
            <a:r>
              <a:rPr lang="en-US" dirty="0" smtClean="0"/>
              <a:t> contacts, V</a:t>
            </a:r>
            <a:r>
              <a:rPr lang="en-US" baseline="-25000" dirty="0" smtClean="0"/>
              <a:t>A</a:t>
            </a:r>
            <a:r>
              <a:rPr lang="en-US" dirty="0" smtClean="0"/>
              <a:t> drops across the depletion region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828800"/>
            <a:ext cx="60833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12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0" y="-5576"/>
            <a:ext cx="4876800" cy="792162"/>
          </a:xfrm>
        </p:spPr>
        <p:txBody>
          <a:bodyPr/>
          <a:lstStyle/>
          <a:p>
            <a:r>
              <a:rPr lang="en-US" dirty="0" smtClean="0"/>
              <a:t>Electrostatics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990600"/>
            <a:ext cx="4216400" cy="859631"/>
          </a:xfrm>
        </p:spPr>
        <p:txBody>
          <a:bodyPr/>
          <a:lstStyle/>
          <a:p>
            <a:r>
              <a:rPr lang="en-US" dirty="0" smtClean="0"/>
              <a:t>Replace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bi</a:t>
            </a:r>
            <a:r>
              <a:rPr lang="en-US" dirty="0" smtClean="0"/>
              <a:t> with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bi</a:t>
            </a:r>
            <a:r>
              <a:rPr lang="en-US" dirty="0" smtClean="0"/>
              <a:t>-V</a:t>
            </a:r>
            <a:r>
              <a:rPr lang="en-US" baseline="-25000" dirty="0" smtClean="0"/>
              <a:t>A</a:t>
            </a:r>
            <a:endParaRPr lang="en-US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44450"/>
            <a:ext cx="4973347" cy="4832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181600"/>
            <a:ext cx="3390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97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390</Words>
  <Application>Microsoft Macintosh PowerPoint</Application>
  <PresentationFormat>On-screen Show (4:3)</PresentationFormat>
  <Paragraphs>74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Calibri</vt:lpstr>
      <vt:lpstr>Arial</vt:lpstr>
      <vt:lpstr>Office Theme</vt:lpstr>
      <vt:lpstr>EE207 P-N Junction Diode</vt:lpstr>
      <vt:lpstr>P-n Junction Equilibrium Band Diagram</vt:lpstr>
      <vt:lpstr>P-n Junction Electrostatic Picture</vt:lpstr>
      <vt:lpstr>Built-in potential</vt:lpstr>
      <vt:lpstr>Depletion Approximation</vt:lpstr>
      <vt:lpstr>Quantitative electrostatics</vt:lpstr>
      <vt:lpstr>xn, xp</vt:lpstr>
      <vt:lpstr>Applied voltage VA</vt:lpstr>
      <vt:lpstr>Electrostatics </vt:lpstr>
      <vt:lpstr>Electrostatics</vt:lpstr>
      <vt:lpstr>Band diagrams</vt:lpstr>
      <vt:lpstr>Current flow (Band diagrams)</vt:lpstr>
      <vt:lpstr>Full Circuit Picture</vt:lpstr>
      <vt:lpstr>Current and carrier densities</vt:lpstr>
      <vt:lpstr>PowerPoint Presentation</vt:lpstr>
      <vt:lpstr>PowerPoint Presentation</vt:lpstr>
      <vt:lpstr>Experimental I-V</vt:lpstr>
      <vt:lpstr> Avalanche Breakdown</vt:lpstr>
      <vt:lpstr>Zener Breakdown</vt:lpstr>
      <vt:lpstr>R-G current</vt:lpstr>
      <vt:lpstr>Series Resistance</vt:lpstr>
      <vt:lpstr>High Level Injection</vt:lpstr>
      <vt:lpstr>Reverse-bias admittance</vt:lpstr>
      <vt:lpstr>Transient off response</vt:lpstr>
      <vt:lpstr>Transient-off</vt:lpstr>
      <vt:lpstr>Optoelectronic diodes</vt:lpstr>
      <vt:lpstr>PN jn photodiode</vt:lpstr>
      <vt:lpstr>P-i-n photodiode</vt:lpstr>
      <vt:lpstr>Solar cells</vt:lpstr>
      <vt:lpstr>LEDs</vt:lpstr>
      <vt:lpstr>Commercial LEDs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EE733 P-N Junction Diode</dc:title>
  <dc:creator>lodha</dc:creator>
  <cp:lastModifiedBy>Saurabh Lodha</cp:lastModifiedBy>
  <cp:revision>38</cp:revision>
  <dcterms:created xsi:type="dcterms:W3CDTF">2006-08-16T00:00:00Z</dcterms:created>
  <dcterms:modified xsi:type="dcterms:W3CDTF">2018-09-17T04:34:56Z</dcterms:modified>
</cp:coreProperties>
</file>